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7C1ABE-ECB6-47E6-BAA4-7FBCA27053B6}" type="datetimeFigureOut">
              <a:rPr lang="el-GR" smtClean="0"/>
              <a:t>4/12/2014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92E069-E138-412F-A2C4-235177143723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projectguide.weebly.com/alphatauomicronmuiotakappa942-kappaalphaiota-sigmaupsilonlambdalambdaomicrongammaiotakappa942-epsilonupsilontheta973nueta.html" TargetMode="External"/><Relationship Id="rId2" Type="http://schemas.openxmlformats.org/officeDocument/2006/relationships/hyperlink" Target="http://schoolprojectguide.weebly.com/thetaepsilontauiotakappa942-alphalambdalambdaetalambdaepsilonxi940rhotauetasigmaet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projectguide.weebly.com/kappaomicroniotanuomeganuiotakappa941sigmaf-deltaepsilonxiiota972tauetatauepsilonsigmaf.html" TargetMode="External"/><Relationship Id="rId4" Type="http://schemas.openxmlformats.org/officeDocument/2006/relationships/hyperlink" Target="http://schoolprojectguide.weebly.com/alphamuomicroniotabetaalpha943alpha-epsilonnutheta940rhorhoupsilonnusigmaeta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Ερευνητικές Εργασίες </a:t>
            </a:r>
            <a:br>
              <a:rPr lang="el-GR" dirty="0" smtClean="0"/>
            </a:br>
            <a:r>
              <a:rPr lang="en-US" dirty="0" smtClean="0"/>
              <a:t>Project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l-GR" sz="2400" dirty="0" err="1" smtClean="0"/>
              <a:t>Ενδοσχολική</a:t>
            </a:r>
            <a:r>
              <a:rPr lang="el-GR" sz="2400" dirty="0" smtClean="0"/>
              <a:t> επιμόρφωση</a:t>
            </a:r>
          </a:p>
          <a:p>
            <a:pPr algn="r"/>
            <a:r>
              <a:rPr lang="el-GR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ΓΕΛ Τριανδρίας</a:t>
            </a:r>
          </a:p>
          <a:p>
            <a:pPr algn="r"/>
            <a:r>
              <a:rPr lang="el-GR" sz="2400" dirty="0" smtClean="0"/>
              <a:t>Δεκέμβριος 2014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Σκοποί Ερευνητικών Εργασιών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Η βαθύτερη κατανόηση του φυσικού και κοινωνικού κόσμου </a:t>
            </a:r>
          </a:p>
          <a:p>
            <a:pPr eaLnBrk="1" hangingPunct="1">
              <a:lnSpc>
                <a:spcPct val="90000"/>
              </a:lnSpc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Η επίλυση προβλημάτων και η λήψη αποφάσεων σε προβληματικές καταστάσεις </a:t>
            </a:r>
          </a:p>
          <a:p>
            <a:pPr eaLnBrk="1" hangingPunct="1">
              <a:lnSpc>
                <a:spcPct val="90000"/>
              </a:lnSpc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Η κατασκευή ποικίλης φύσης αντικειμένων και συστημάτων</a:t>
            </a:r>
          </a:p>
          <a:p>
            <a:pPr eaLnBrk="1" hangingPunct="1">
              <a:lnSpc>
                <a:spcPct val="90000"/>
              </a:lnSpc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Η καλλιτεχνική έκφραση </a:t>
            </a:r>
          </a:p>
          <a:p>
            <a:pPr eaLnBrk="1" hangingPunct="1">
              <a:lnSpc>
                <a:spcPct val="90000"/>
              </a:lnSpc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Ο συνδυασμός σκοπών από τους παραπάνω.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38" y="214290"/>
            <a:ext cx="8433654" cy="1654164"/>
          </a:xfrm>
        </p:spPr>
        <p:txBody>
          <a:bodyPr>
            <a:noAutofit/>
          </a:bodyPr>
          <a:lstStyle/>
          <a:p>
            <a:r>
              <a:rPr lang="el-GR" dirty="0" smtClean="0"/>
              <a:t>Τα θέματα μπορούν να προέρχονται από τα τέσσερα γνωστικά πεδία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2428868"/>
            <a:ext cx="7498080" cy="3514740"/>
          </a:xfrm>
        </p:spPr>
        <p:txBody>
          <a:bodyPr/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Ανθρωπιστικές και Κοινωνικές Επιστήμες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Φυσικές Επιστήμες, Μαθηματικά και Τεχνολογία, 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Τέχνες και Πολιτισμό και 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Περιβάλλον και </a:t>
            </a:r>
            <a:r>
              <a:rPr lang="el-GR" dirty="0" err="1" smtClean="0"/>
              <a:t>Αειφορία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Αναζήτηση πληροφοριών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Επεξεργασία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Αξιολόγηση στοιχείων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Σύνθεση απόψεων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Λήψη αποφάσεων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Κατασκευή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Κοστολόγηση έργων (εργαλεία, μηχανές, υλικά)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Αξιοποίηση θεωρητικών γνώσεων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Οργάνωση δράσεων 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Οργάνωση γραμμής παραγωγής προϊόντων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dirty="0" smtClean="0"/>
              <a:t>Σύνδεση του σχολείου με την κοινωνία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820" t="20833" r="29101" b="15625"/>
          <a:stretch>
            <a:fillRect/>
          </a:stretch>
        </p:blipFill>
        <p:spPr bwMode="auto">
          <a:xfrm>
            <a:off x="1071538" y="0"/>
            <a:ext cx="80724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4929190" y="5715016"/>
            <a:ext cx="3714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err="1" smtClean="0">
                <a:solidFill>
                  <a:schemeClr val="accent3">
                    <a:lumMod val="75000"/>
                  </a:schemeClr>
                </a:solidFill>
              </a:rPr>
              <a:t>Μεταγνώση</a:t>
            </a:r>
            <a:endParaRPr lang="el-GR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Θέματα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Θεωρητικό πλαίσιο- Ιστορική αναδρομή</a:t>
            </a:r>
          </a:p>
          <a:p>
            <a:r>
              <a:rPr lang="el-GR" dirty="0" smtClean="0"/>
              <a:t>Οι φάσεις των Ε.Ε.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650085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Θεωρητικό </a:t>
            </a:r>
            <a:r>
              <a:rPr lang="el-GR" b="1" dirty="0" smtClean="0"/>
              <a:t>πλαίσιο</a:t>
            </a:r>
            <a:br>
              <a:rPr lang="el-GR" b="1" dirty="0" smtClean="0"/>
            </a:br>
            <a:r>
              <a:rPr lang="el-GR" b="1" dirty="0" smtClean="0"/>
              <a:t> </a:t>
            </a:r>
            <a:r>
              <a:rPr lang="el-GR" b="1" dirty="0" smtClean="0"/>
              <a:t>Ιστορική αναδρομή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4400" b="1" dirty="0" smtClean="0">
                <a:latin typeface="Garamond" pitchFamily="18" charset="0"/>
                <a:cs typeface="Arial" pitchFamily="34" charset="0"/>
              </a:rPr>
              <a:t>Παιδαγωγικές Αρχές  των  </a:t>
            </a:r>
            <a:r>
              <a:rPr lang="el-GR" sz="4400" b="1" dirty="0" smtClean="0">
                <a:latin typeface="Garamond" pitchFamily="18" charset="0"/>
                <a:cs typeface="Arial" pitchFamily="34" charset="0"/>
              </a:rPr>
              <a:t>Ε. Ε.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>
                <a:latin typeface="Calibri" pitchFamily="34" charset="0"/>
                <a:cs typeface="Arial" pitchFamily="34" charset="0"/>
              </a:rPr>
              <a:t>1. Αρχή  Διερευνητικής Προσέγγισης  Μάθησης, 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που μετατρέπει την </a:t>
            </a:r>
            <a:r>
              <a:rPr lang="el-GR" u="sng" dirty="0" smtClean="0">
                <a:latin typeface="Calibri" pitchFamily="34" charset="0"/>
                <a:cs typeface="Arial" pitchFamily="34" charset="0"/>
              </a:rPr>
              <a:t>ερευνητική μεθοδολογία 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των Επιστημών σε  </a:t>
            </a:r>
            <a:r>
              <a:rPr lang="el-GR" u="sng" dirty="0" smtClean="0">
                <a:latin typeface="Calibri" pitchFamily="34" charset="0"/>
                <a:cs typeface="Arial" pitchFamily="34" charset="0"/>
              </a:rPr>
              <a:t>διδακτική μεθοδολογία 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&amp;  μαθητές σε μικρούς ερευνητές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.</a:t>
            </a:r>
          </a:p>
          <a:p>
            <a:pPr marL="0" indent="273050">
              <a:buNone/>
            </a:pPr>
            <a:r>
              <a:rPr lang="el-GR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      </a:t>
            </a:r>
            <a:r>
              <a:rPr lang="el-GR" b="1" dirty="0" smtClean="0"/>
              <a:t>Φθίνουσα καθοδήγηση (</a:t>
            </a:r>
            <a:r>
              <a:rPr lang="el-GR" b="1" dirty="0" err="1" smtClean="0"/>
              <a:t>fading</a:t>
            </a:r>
            <a:r>
              <a:rPr lang="el-GR" b="1" dirty="0" smtClean="0"/>
              <a:t> </a:t>
            </a:r>
            <a:r>
              <a:rPr lang="el-GR" b="1" dirty="0" err="1" smtClean="0"/>
              <a:t>scaffolding</a:t>
            </a:r>
            <a:r>
              <a:rPr lang="el-GR" b="1" dirty="0" smtClean="0"/>
              <a:t>)</a:t>
            </a:r>
          </a:p>
          <a:p>
            <a:pPr marL="365125" indent="533400">
              <a:buNone/>
            </a:pPr>
            <a:r>
              <a:rPr lang="el-GR" dirty="0" smtClean="0"/>
              <a:t>Ο ρόλος της φθίνουσας καθοδήγησης (</a:t>
            </a:r>
            <a:r>
              <a:rPr lang="el-GR" dirty="0" err="1" smtClean="0"/>
              <a:t>fading</a:t>
            </a:r>
            <a:r>
              <a:rPr lang="el-GR" dirty="0" smtClean="0"/>
              <a:t> </a:t>
            </a:r>
            <a:r>
              <a:rPr lang="el-GR" dirty="0" err="1" smtClean="0"/>
              <a:t>scaffolding</a:t>
            </a:r>
            <a:r>
              <a:rPr lang="el-GR" dirty="0" smtClean="0"/>
              <a:t>) επιτελείται με πολλούς τρόπους, με τους οποίους ο εκπαιδευτικός </a:t>
            </a:r>
            <a:endParaRPr lang="el-GR" dirty="0" smtClean="0"/>
          </a:p>
          <a:p>
            <a:pPr marL="898525" indent="0">
              <a:buNone/>
            </a:pPr>
            <a:r>
              <a:rPr lang="el-GR" dirty="0" smtClean="0"/>
              <a:t>(</a:t>
            </a:r>
            <a:r>
              <a:rPr lang="el-GR" dirty="0" smtClean="0"/>
              <a:t>α) διδάσκει (επεξηγήσεις και την παροχή βασικών </a:t>
            </a:r>
            <a:r>
              <a:rPr lang="el-GR" dirty="0" smtClean="0"/>
              <a:t>πληροφοριών),</a:t>
            </a:r>
          </a:p>
          <a:p>
            <a:pPr marL="365125" indent="533400">
              <a:buNone/>
            </a:pPr>
            <a:r>
              <a:rPr lang="el-GR" dirty="0" smtClean="0"/>
              <a:t> </a:t>
            </a:r>
            <a:r>
              <a:rPr lang="el-GR" dirty="0" smtClean="0"/>
              <a:t>(β) </a:t>
            </a:r>
            <a:r>
              <a:rPr lang="el-GR" dirty="0" smtClean="0"/>
              <a:t>παρωθεί  και</a:t>
            </a:r>
          </a:p>
          <a:p>
            <a:pPr marL="365125" indent="533400">
              <a:buNone/>
            </a:pPr>
            <a:r>
              <a:rPr lang="el-GR" dirty="0" smtClean="0"/>
              <a:t> </a:t>
            </a:r>
            <a:r>
              <a:rPr lang="el-GR" dirty="0" smtClean="0"/>
              <a:t>(γ) εμψυχώνει. </a:t>
            </a:r>
          </a:p>
          <a:p>
            <a:pPr>
              <a:buNone/>
            </a:pPr>
            <a:endParaRPr lang="el-GR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285852" y="500042"/>
            <a:ext cx="7429552" cy="563231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μαθητές να :</a:t>
            </a:r>
            <a:br>
              <a:rPr lang="el-GR" sz="2000" dirty="0" smtClean="0"/>
            </a:br>
            <a:r>
              <a:rPr lang="el-GR" sz="2000" dirty="0" smtClean="0"/>
              <a:t>(1) να συσχετίσουν έννοιες μεταξύ τους, </a:t>
            </a:r>
            <a:br>
              <a:rPr lang="el-GR" sz="2000" dirty="0" smtClean="0"/>
            </a:br>
            <a:r>
              <a:rPr lang="el-GR" sz="2000" dirty="0" smtClean="0"/>
              <a:t>(2) να συσχετίσουν αφηρημένες έννοιες ή </a:t>
            </a:r>
            <a:r>
              <a:rPr lang="el-GR" sz="2000" dirty="0" err="1" smtClean="0"/>
              <a:t>αποπλαισιωμένες</a:t>
            </a:r>
            <a:r>
              <a:rPr lang="el-GR" sz="2000" dirty="0" smtClean="0"/>
              <a:t> γενικεύσεις με συγκεκριμένα παραδείγματα, </a:t>
            </a:r>
            <a:br>
              <a:rPr lang="el-GR" sz="2000" dirty="0" smtClean="0"/>
            </a:br>
            <a:r>
              <a:rPr lang="el-GR" sz="2000" dirty="0" smtClean="0"/>
              <a:t>(3) να επεξηγήσουν φαινόμενα, </a:t>
            </a:r>
            <a:br>
              <a:rPr lang="el-GR" sz="2000" dirty="0" smtClean="0"/>
            </a:br>
            <a:r>
              <a:rPr lang="el-GR" sz="2000" dirty="0" smtClean="0"/>
              <a:t>(4) να ερμηνεύσουν καταστάσεις, </a:t>
            </a:r>
            <a:br>
              <a:rPr lang="el-GR" sz="2000" dirty="0" smtClean="0"/>
            </a:br>
            <a:r>
              <a:rPr lang="el-GR" sz="2000" dirty="0" smtClean="0"/>
              <a:t>(5) να αντιμετωπίσουν παρανοήσεις  </a:t>
            </a:r>
            <a:br>
              <a:rPr lang="el-GR" sz="2000" dirty="0" smtClean="0"/>
            </a:br>
            <a:r>
              <a:rPr lang="el-GR" sz="2000" dirty="0" smtClean="0"/>
              <a:t>(6) να διατυπώσουν αξιολογήσεις, γενικεύσεις, διευκρινίσεις, επιχειρήματα, ιεραρχήσεις, κατηγοριοποιήσεις, κρίσεις, προβλέψεις, προγραμματισμούς, προτάσεις, συλλογισμούς, συμπεράσματα, υποθέσεων, </a:t>
            </a:r>
            <a:br>
              <a:rPr lang="el-GR" sz="2000" dirty="0" smtClean="0"/>
            </a:br>
            <a:r>
              <a:rPr lang="el-GR" sz="2000" dirty="0" smtClean="0"/>
              <a:t>(7) να κάνουν ιεραρχήσεις, κατηγοριοποιήσεις, προγραμματισμούς, σχεδιασμούς και ταξινομήσεις, </a:t>
            </a:r>
            <a:br>
              <a:rPr lang="el-GR" sz="2000" dirty="0" smtClean="0"/>
            </a:br>
            <a:r>
              <a:rPr lang="el-GR" sz="2000" dirty="0" smtClean="0"/>
              <a:t>(8) να αναδείξουν αιτιώδεις, χρονικές, προθετικές και συγκριτικές σχέσεις, παραδοχές και συνεπαγωγές, </a:t>
            </a:r>
            <a:br>
              <a:rPr lang="el-GR" sz="2000" dirty="0" smtClean="0"/>
            </a:br>
            <a:r>
              <a:rPr lang="el-GR" sz="2000" dirty="0" smtClean="0"/>
              <a:t>(9) να </a:t>
            </a:r>
            <a:r>
              <a:rPr lang="el-GR" sz="2000" dirty="0" err="1" smtClean="0"/>
              <a:t>οπτικοποιήσουν</a:t>
            </a:r>
            <a:r>
              <a:rPr lang="el-GR" sz="2000" dirty="0" smtClean="0"/>
              <a:t> πληροφορίες, </a:t>
            </a:r>
            <a:br>
              <a:rPr lang="el-GR" sz="2000" dirty="0" smtClean="0"/>
            </a:br>
            <a:r>
              <a:rPr lang="el-GR" sz="2000" dirty="0" smtClean="0"/>
              <a:t>(10) να διαμορφώσουν πειραματικές διατάξεις για συσχετίσεις και επαληθεύσεις.</a:t>
            </a:r>
            <a:endParaRPr lang="el-GR" sz="2000" dirty="0"/>
          </a:p>
        </p:txBody>
      </p:sp>
      <p:sp>
        <p:nvSpPr>
          <p:cNvPr id="5" name="4 - TextBox"/>
          <p:cNvSpPr txBox="1"/>
          <p:nvPr/>
        </p:nvSpPr>
        <p:spPr>
          <a:xfrm>
            <a:off x="500034" y="4919008"/>
            <a:ext cx="8643966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</a:t>
            </a:r>
            <a:r>
              <a:rPr lang="el-GR" sz="2000" i="1" dirty="0" smtClean="0"/>
              <a:t>εμψυχωτικές μορφές φθίνουσας καθοδήγησης</a:t>
            </a:r>
            <a:r>
              <a:rPr lang="el-GR" sz="2000" dirty="0" smtClean="0"/>
              <a:t> περιλαμβάνουν: </a:t>
            </a:r>
            <a:br>
              <a:rPr lang="el-GR" sz="2000" dirty="0" smtClean="0"/>
            </a:br>
            <a:r>
              <a:rPr lang="el-GR" sz="2000" dirty="0" smtClean="0"/>
              <a:t>(1) την επιβράβευση των προσπαθειών ή/και των αποτελεσμάτων, </a:t>
            </a:r>
            <a:br>
              <a:rPr lang="el-GR" sz="2000" dirty="0" smtClean="0"/>
            </a:br>
            <a:r>
              <a:rPr lang="el-GR" sz="2000" dirty="0" smtClean="0"/>
              <a:t>(2) την ψυχολογική ενθάρρυνση, προτροπή και παρώθηση σε δύσκολες στιγμές, </a:t>
            </a:r>
            <a:br>
              <a:rPr lang="el-GR" sz="2000" dirty="0" smtClean="0"/>
            </a:br>
            <a:r>
              <a:rPr lang="el-GR" sz="2000" dirty="0" smtClean="0"/>
              <a:t>(3) τη συσχέτιση των θετικών αποτελεσμάτων με την προσπάθεια και </a:t>
            </a:r>
            <a:br>
              <a:rPr lang="el-GR" sz="2000" dirty="0" smtClean="0"/>
            </a:br>
            <a:r>
              <a:rPr lang="el-GR" sz="2000" dirty="0" smtClean="0"/>
              <a:t>(4) την παροχή νύξεων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50" indent="0">
              <a:buNone/>
            </a:pPr>
            <a:r>
              <a:rPr lang="el-GR" b="1" dirty="0" smtClean="0">
                <a:latin typeface="Calibri" pitchFamily="34" charset="0"/>
                <a:cs typeface="Arial" pitchFamily="34" charset="0"/>
              </a:rPr>
              <a:t>2. Αρχή Διεπιστημονικής Συνεργασίας, 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που αξιοποιεί πλήρως τις </a:t>
            </a:r>
            <a:r>
              <a:rPr lang="el-GR" u="sng" dirty="0" smtClean="0">
                <a:latin typeface="Calibri" pitchFamily="34" charset="0"/>
                <a:cs typeface="Arial" pitchFamily="34" charset="0"/>
              </a:rPr>
              <a:t>δυνατότητες των διακλαδικών συμπράξεων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, αλλά  &amp; </a:t>
            </a:r>
            <a:r>
              <a:rPr lang="el-GR" u="sng" dirty="0" smtClean="0">
                <a:latin typeface="Calibri" pitchFamily="34" charset="0"/>
                <a:cs typeface="Arial" pitchFamily="34" charset="0"/>
              </a:rPr>
              <a:t>της   συνεργασίας Καθηγητών διαφορετικών κλάδων. 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                                                                                               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4400" b="1" dirty="0" smtClean="0">
                <a:latin typeface="Garamond" pitchFamily="18" charset="0"/>
                <a:cs typeface="Arial" pitchFamily="34" charset="0"/>
              </a:rPr>
              <a:t>Παιδαγωγικές Αρχές  των  </a:t>
            </a:r>
            <a:r>
              <a:rPr lang="el-GR" sz="4400" b="1" dirty="0" smtClean="0">
                <a:latin typeface="Garamond" pitchFamily="18" charset="0"/>
                <a:cs typeface="Arial" pitchFamily="34" charset="0"/>
              </a:rPr>
              <a:t>Ε. Ε.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838" indent="-14288">
              <a:buNone/>
            </a:pPr>
            <a:r>
              <a:rPr lang="el-GR" b="1" dirty="0" smtClean="0">
                <a:latin typeface="Calibri" pitchFamily="34" charset="0"/>
                <a:cs typeface="Arial" pitchFamily="34" charset="0"/>
              </a:rPr>
              <a:t>3. Αρχή  Συνεργασίας Μαθητών εντός 4μελών Ομάδων, αλλά και μεταξύ των ομάδων, 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που αξιοποιεί πλήρως τη </a:t>
            </a:r>
            <a:r>
              <a:rPr lang="el-GR" u="sng" dirty="0" smtClean="0">
                <a:latin typeface="Calibri" pitchFamily="34" charset="0"/>
                <a:cs typeface="Arial" pitchFamily="34" charset="0"/>
              </a:rPr>
              <a:t>δυναμική της ομάδας ως πλαίσιο μάθησης και ανάπτυξης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.                                   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4400" b="1" dirty="0" smtClean="0">
                <a:latin typeface="Garamond" pitchFamily="18" charset="0"/>
                <a:cs typeface="Arial" pitchFamily="34" charset="0"/>
              </a:rPr>
              <a:t>Παιδαγωγικές Αρχές  των  </a:t>
            </a:r>
            <a:r>
              <a:rPr lang="el-GR" sz="4400" b="1" dirty="0" smtClean="0">
                <a:latin typeface="Garamond" pitchFamily="18" charset="0"/>
                <a:cs typeface="Arial" pitchFamily="34" charset="0"/>
              </a:rPr>
              <a:t>Ε. Ε.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428728" y="2428868"/>
            <a:ext cx="7500990" cy="37856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Προϋποθέσεις για αποτελεσματική ομαδική εργασία</a:t>
            </a:r>
          </a:p>
          <a:p>
            <a:r>
              <a:rPr lang="el-GR" sz="2000" dirty="0" smtClean="0"/>
              <a:t>-Θετική αλληλεξάρτηση (</a:t>
            </a:r>
            <a:r>
              <a:rPr lang="en-US" sz="2000" dirty="0" smtClean="0">
                <a:hlinkClick r:id="rId2"/>
              </a:rPr>
              <a:t>positive interdependence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l-GR" sz="2000" dirty="0" smtClean="0"/>
              <a:t>-Ατομική και συλλογική ευθύνη (</a:t>
            </a:r>
            <a:r>
              <a:rPr lang="en-US" sz="2000" dirty="0" smtClean="0">
                <a:hlinkClick r:id="rId3"/>
              </a:rPr>
              <a:t>individual and group accountability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l-GR" sz="2000" dirty="0" smtClean="0"/>
              <a:t>-Αμοιβαία ενθάρρυνση και διευκόλυνση των προσπαθειών ώστε να προωθείται ο στόχος της ομάδας (</a:t>
            </a:r>
            <a:r>
              <a:rPr lang="en-US" sz="2000" dirty="0" smtClean="0">
                <a:hlinkClick r:id="rId4"/>
              </a:rPr>
              <a:t>face to face </a:t>
            </a:r>
            <a:r>
              <a:rPr lang="en-US" sz="2000" dirty="0" err="1" smtClean="0">
                <a:hlinkClick r:id="rId4"/>
              </a:rPr>
              <a:t>promotive</a:t>
            </a:r>
            <a:r>
              <a:rPr lang="en-US" sz="2000" dirty="0" smtClean="0">
                <a:hlinkClick r:id="rId4"/>
              </a:rPr>
              <a:t> interaction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l-GR" sz="2000" dirty="0" smtClean="0"/>
              <a:t>-Κοινωνικές δεξιότητες (</a:t>
            </a:r>
            <a:r>
              <a:rPr lang="en-US" sz="2000" dirty="0" smtClean="0">
                <a:hlinkClick r:id="rId5"/>
              </a:rPr>
              <a:t>social small group skills</a:t>
            </a:r>
            <a:r>
              <a:rPr lang="en-US" sz="2000" dirty="0" smtClean="0"/>
              <a:t>)</a:t>
            </a:r>
            <a:endParaRPr lang="el-GR" sz="2000" dirty="0" smtClean="0"/>
          </a:p>
          <a:p>
            <a:r>
              <a:rPr lang="el-GR" sz="2000" b="1" dirty="0" smtClean="0"/>
              <a:t>Προβλήματα, δυσκολίες</a:t>
            </a:r>
          </a:p>
          <a:p>
            <a:r>
              <a:rPr lang="el-GR" sz="2000" i="1" dirty="0" smtClean="0"/>
              <a:t>-έλλειψη συμμετοχής</a:t>
            </a:r>
          </a:p>
          <a:p>
            <a:pPr>
              <a:buFontTx/>
              <a:buChar char="-"/>
            </a:pPr>
            <a:r>
              <a:rPr lang="el-GR" sz="2000" i="1" dirty="0" smtClean="0"/>
              <a:t>τάση για ανεξαρτησία από την ομάδα</a:t>
            </a:r>
          </a:p>
          <a:p>
            <a:pPr>
              <a:buFontTx/>
              <a:buChar char="-"/>
            </a:pPr>
            <a:r>
              <a:rPr lang="el-GR" sz="2000" i="1" dirty="0" smtClean="0"/>
              <a:t> τάση για επιβολή και κυριαρχία στην ομάδα.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-12700">
              <a:buNone/>
            </a:pPr>
            <a:r>
              <a:rPr lang="el-GR" b="1" dirty="0" smtClean="0">
                <a:latin typeface="Calibri" pitchFamily="34" charset="0"/>
                <a:cs typeface="Arial" pitchFamily="34" charset="0"/>
              </a:rPr>
              <a:t>4.  Αρχή  Διαφοροποίησης Διδασκαλίας, 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που </a:t>
            </a:r>
            <a:r>
              <a:rPr lang="el-GR" u="sng" dirty="0" smtClean="0">
                <a:latin typeface="Calibri" pitchFamily="34" charset="0"/>
                <a:cs typeface="Arial" pitchFamily="34" charset="0"/>
              </a:rPr>
              <a:t>προσαρμόζει  τη μάθηση</a:t>
            </a:r>
            <a:r>
              <a:rPr lang="el-GR" dirty="0" smtClean="0">
                <a:latin typeface="Calibri" pitchFamily="34" charset="0"/>
                <a:cs typeface="Arial" pitchFamily="34" charset="0"/>
              </a:rPr>
              <a:t> στα ενδιαφέροντα, τις ανάγκες, τις δυνατότητες και τα στυλ μάθησης των μαθητών. 	</a:t>
            </a:r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357158" y="2071678"/>
            <a:ext cx="8786842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l-GR" dirty="0" smtClean="0"/>
              <a:t>ο εκπαιδευτικός θα πρέπει να: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προγραμματίζει τη διδασκαλία επιλέγοντας ρεαλιστικούς στόχους και πρόσθετες δραστηριότητες για τα διαφορετικά επίπεδα των μαθητών,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προσελκύει και διατηρεί την προσοχή και το ενδιαφέρον των μαθητών,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αξιοποιεί τις γνώσεις και τα ενδιαφέροντα των μαθητών,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διδάσκει και εξηγεί υποδειγματικά,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εφαρμόζει </a:t>
            </a:r>
            <a:r>
              <a:rPr lang="el-GR" dirty="0" err="1" smtClean="0"/>
              <a:t>πολυαισθητηριακές</a:t>
            </a:r>
            <a:r>
              <a:rPr lang="el-GR" dirty="0" smtClean="0"/>
              <a:t> διδακτικές προσεγγίσεις,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εκμεταλλεύεται τις νέες τεχνολογίες και τα πολυμέσα,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προσαρμόζει το ρυθμό μάθησης απλοποιώντας την ύλη και τις εργασίες,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δίνει επαρκή χρόνο στους μαθητές να σκεφτούν και να ανταποκριθούν,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μοιράζει τις δραστηριότητες σε μικρότερα βήματα,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οργανώνει ομάδες μαθητών με μικτές ικανότητες και τους ενθαρρύνει να συνεργάζονται και να αλληλοβοηθιούνται,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καθοδηγεί και εποπτεύει στενά το μαθητή,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δημιουργεί επαρκείς ευκαιρίες για συχνή επιτυχία,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εκτιμά και υπολογίζει ακόμη και τα μικρά βήματα προόδου.</a:t>
            </a:r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4400" b="1" dirty="0" smtClean="0">
                <a:latin typeface="Garamond" pitchFamily="18" charset="0"/>
                <a:cs typeface="Arial" pitchFamily="34" charset="0"/>
              </a:rPr>
              <a:t>Παιδαγωγικές Αρχές  των  </a:t>
            </a:r>
            <a:r>
              <a:rPr lang="el-GR" sz="4400" b="1" dirty="0" smtClean="0">
                <a:latin typeface="Garamond" pitchFamily="18" charset="0"/>
                <a:cs typeface="Arial" pitchFamily="34" charset="0"/>
              </a:rPr>
              <a:t>Ε. Ε.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6838" indent="-14288">
              <a:buNone/>
            </a:pPr>
            <a:r>
              <a:rPr lang="el-GR" sz="3600" dirty="0" smtClean="0"/>
              <a:t>Η φιλοσοφία των ερευνητικών εργασιών προέρχεται από τις μαθησιακές θεωρίες του </a:t>
            </a:r>
            <a:r>
              <a:rPr lang="el-GR" sz="3600" dirty="0" err="1" smtClean="0"/>
              <a:t>εποικοδομητισμού</a:t>
            </a:r>
            <a:r>
              <a:rPr lang="el-GR" sz="3600" dirty="0" smtClean="0"/>
              <a:t> </a:t>
            </a:r>
            <a:r>
              <a:rPr lang="el-GR" sz="3600" dirty="0" smtClean="0"/>
              <a:t>των</a:t>
            </a:r>
            <a:r>
              <a:rPr lang="el-GR" sz="3600" dirty="0" smtClean="0"/>
              <a:t> </a:t>
            </a:r>
            <a:r>
              <a:rPr lang="el-GR" sz="3600" dirty="0" err="1" smtClean="0"/>
              <a:t>Piaget</a:t>
            </a:r>
            <a:r>
              <a:rPr lang="el-GR" sz="3600" dirty="0" smtClean="0"/>
              <a:t>, </a:t>
            </a:r>
            <a:r>
              <a:rPr lang="el-GR" sz="3600" dirty="0" err="1" smtClean="0"/>
              <a:t>Dewey</a:t>
            </a:r>
            <a:r>
              <a:rPr lang="el-GR" sz="3600" dirty="0" smtClean="0"/>
              <a:t>, </a:t>
            </a:r>
            <a:r>
              <a:rPr lang="el-GR" sz="3600" dirty="0" err="1" smtClean="0"/>
              <a:t>Vygotsky</a:t>
            </a:r>
            <a:r>
              <a:rPr lang="el-GR" sz="3600" dirty="0" smtClean="0"/>
              <a:t>, </a:t>
            </a:r>
            <a:r>
              <a:rPr lang="el-GR" sz="3600" dirty="0" smtClean="0"/>
              <a:t> </a:t>
            </a:r>
            <a:r>
              <a:rPr lang="el-GR" sz="3600" dirty="0" err="1" smtClean="0"/>
              <a:t>Freire</a:t>
            </a:r>
            <a:r>
              <a:rPr lang="el-GR" sz="3600" dirty="0" smtClean="0"/>
              <a:t> μεταξύ άλλων</a:t>
            </a:r>
            <a:r>
              <a:rPr lang="el-GR" sz="3600" dirty="0" smtClean="0"/>
              <a:t>.</a:t>
            </a:r>
          </a:p>
          <a:p>
            <a:pPr marL="96838" indent="-14288">
              <a:buNone/>
            </a:pPr>
            <a:r>
              <a:rPr lang="el-GR" sz="3600" b="1" dirty="0" smtClean="0"/>
              <a:t>Ο </a:t>
            </a:r>
            <a:r>
              <a:rPr lang="el-GR" sz="3600" b="1" dirty="0" err="1" smtClean="0"/>
              <a:t>John</a:t>
            </a:r>
            <a:r>
              <a:rPr lang="el-GR" sz="3600" b="1" dirty="0" smtClean="0"/>
              <a:t> </a:t>
            </a:r>
            <a:r>
              <a:rPr lang="el-GR" sz="3600" b="1" dirty="0" err="1" smtClean="0"/>
              <a:t>Dewey</a:t>
            </a:r>
            <a:r>
              <a:rPr lang="el-GR" sz="3600" dirty="0" smtClean="0"/>
              <a:t>, υποστήριξε τη μάθηση που είναι θεμελιωμένη στην </a:t>
            </a:r>
            <a:r>
              <a:rPr lang="el-GR" sz="3600" b="1" dirty="0" smtClean="0"/>
              <a:t>εμπειρία</a:t>
            </a:r>
            <a:r>
              <a:rPr lang="el-GR" sz="3600" dirty="0" smtClean="0"/>
              <a:t> και οδηγείται από το </a:t>
            </a:r>
            <a:r>
              <a:rPr lang="el-GR" sz="3600" b="1" dirty="0" smtClean="0"/>
              <a:t>ενδιαφέρον των μαθητών</a:t>
            </a:r>
            <a:r>
              <a:rPr lang="el-GR" sz="3600" dirty="0" smtClean="0"/>
              <a:t>. Ο </a:t>
            </a:r>
            <a:r>
              <a:rPr lang="el-GR" sz="3600" dirty="0" err="1" smtClean="0"/>
              <a:t>Dewey</a:t>
            </a:r>
            <a:r>
              <a:rPr lang="el-GR" sz="3600" dirty="0" smtClean="0"/>
              <a:t> αμφισβήτησε την παραδοσιακή άποψη του μαθητή ως παθητικό δέκτη της γνώσης.  Όπως χαρακτηριστικά τόνισε, "</a:t>
            </a:r>
            <a:r>
              <a:rPr lang="el-GR" sz="3600" b="1" dirty="0" smtClean="0"/>
              <a:t>Η εκπαίδευση δεν είναι προετοιμασία για τη ζωή. Η Εκπαίδευση είναι η ίδια η ζωή.</a:t>
            </a:r>
            <a:r>
              <a:rPr lang="el-GR" sz="3600" dirty="0" smtClean="0"/>
              <a:t>"</a:t>
            </a:r>
            <a:endParaRPr lang="el-GR" sz="3600" dirty="0" smtClean="0"/>
          </a:p>
          <a:p>
            <a:pPr marL="96838" indent="-14288">
              <a:buNone/>
            </a:pP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838" indent="-14288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Οι Ε. Ε. πληρούν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προδιαγραφές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εκπ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κής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καινοτομίας, καθιερώθηκαν καθυστερημένα ως διακριτές μονάδες υποχρεωτικού ΑΠ/ΩΠ.(Βρετανία, Γαλλία κλπ). 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marL="96838" indent="-14288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Στην Ελλάδα</a:t>
            </a:r>
          </a:p>
          <a:p>
            <a:pPr marL="96838" indent="-14288">
              <a:buClr>
                <a:schemeClr val="tx2">
                  <a:lumMod val="75000"/>
                </a:schemeClr>
              </a:buClr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Ευέλικτη ζώνη (Δημοτικό)</a:t>
            </a:r>
          </a:p>
          <a:p>
            <a:pPr marL="96838" indent="-14288">
              <a:buClr>
                <a:schemeClr val="tx2">
                  <a:lumMod val="75000"/>
                </a:schemeClr>
              </a:buClr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Τεχνολογία (Γυμνάσιο)</a:t>
            </a:r>
          </a:p>
          <a:p>
            <a:pPr marL="96838" indent="-14288">
              <a:buClr>
                <a:schemeClr val="tx2">
                  <a:lumMod val="75000"/>
                </a:schemeClr>
              </a:buClr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Τεχνολογία (Α΄ Λυκείου)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</a:t>
            </a:r>
            <a:endParaRPr lang="el-GR" dirty="0"/>
          </a:p>
        </p:txBody>
      </p:sp>
      <p:sp>
        <p:nvSpPr>
          <p:cNvPr id="5" name="4 - Δεξιό άγκιστρο"/>
          <p:cNvSpPr/>
          <p:nvPr/>
        </p:nvSpPr>
        <p:spPr>
          <a:xfrm>
            <a:off x="6072198" y="5072074"/>
            <a:ext cx="500066" cy="1214446"/>
          </a:xfrm>
          <a:prstGeom prst="rightBrace">
            <a:avLst>
              <a:gd name="adj1" fmla="val 8333"/>
              <a:gd name="adj2" fmla="val 48679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6715140" y="5214950"/>
            <a:ext cx="24288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accent3">
                    <a:lumMod val="75000"/>
                  </a:schemeClr>
                </a:solidFill>
              </a:rPr>
              <a:t>Μεθοδολογία Έρευνας</a:t>
            </a:r>
            <a:endParaRPr lang="el-G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</TotalTime>
  <Words>482</Words>
  <Application>Microsoft Office PowerPoint</Application>
  <PresentationFormat>Προβολή στην οθόνη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Ηλιοστάσιο</vt:lpstr>
      <vt:lpstr>Ερευνητικές Εργασίες  Project</vt:lpstr>
      <vt:lpstr>Θέματα</vt:lpstr>
      <vt:lpstr>Θεωρητικό πλαίσιο  Ιστορική αναδρομή</vt:lpstr>
      <vt:lpstr> Παιδαγωγικές Αρχές  των  Ε. Ε.  </vt:lpstr>
      <vt:lpstr> Παιδαγωγικές Αρχές  των  Ε. Ε.  </vt:lpstr>
      <vt:lpstr> Παιδαγωγικές Αρχές  των  Ε. Ε.  </vt:lpstr>
      <vt:lpstr> Παιδαγωγικές Αρχές  των  Ε. Ε.  </vt:lpstr>
      <vt:lpstr>Ιστορική αναδρομή</vt:lpstr>
      <vt:lpstr>Ιστορική αναδρομή</vt:lpstr>
      <vt:lpstr>Σκοποί Ερευνητικών Εργασιών</vt:lpstr>
      <vt:lpstr>Τα θέματα μπορούν να προέρχονται από τα τέσσερα γνωστικά πεδία</vt:lpstr>
      <vt:lpstr>Πώς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Ερευνητικές Εργασίες  Project</dc:title>
  <dc:creator>PC</dc:creator>
  <cp:lastModifiedBy>PC</cp:lastModifiedBy>
  <cp:revision>14</cp:revision>
  <dcterms:created xsi:type="dcterms:W3CDTF">2014-12-04T21:30:26Z</dcterms:created>
  <dcterms:modified xsi:type="dcterms:W3CDTF">2014-12-04T23:06:22Z</dcterms:modified>
</cp:coreProperties>
</file>